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239A9A-B4B0-4B32-B8CD-2E25E95134C4}" type="datetimeFigureOut">
              <a:rPr lang="en-US" dirty="0"/>
              <a:t>04/18/2016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5518A9-B687-4302-9395-2322403C6656}" type="datetimeFigureOut">
              <a:rPr lang="en-US" dirty="0"/>
              <a:t>04/18/2016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99A684-0CB7-41E9-A4DF-5D1C2CA5BF6F}" type="datetimeFigureOut">
              <a:rPr lang="en-US" dirty="0"/>
              <a:t>04/18/2016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DD7C35-9E19-4518-A4B2-3B09CD8CC756}" type="datetimeFigureOut">
              <a:rPr lang="en-US" dirty="0"/>
              <a:t>04/18/2016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196DA8-8897-4DDF-BFB6-5D83863C837A}" type="datetimeFigureOut">
              <a:rPr lang="en-US" dirty="0"/>
              <a:t>04/18/2016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CBBA708-C5F0-412D-90E2-1919F0D196AE}" type="datetimeFigureOut">
              <a:rPr lang="en-US" dirty="0"/>
              <a:t>04/18/2016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9C8F8FA-EF43-4642-9368-3F4E33039BD9}" type="datetimeFigureOut">
              <a:rPr lang="en-US" dirty="0"/>
              <a:t>04/18/2016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B61E721-B01C-4D5D-A3CA-2E5518383F10}" type="datetimeFigureOut">
              <a:rPr lang="en-US" dirty="0"/>
              <a:t>04/18/2016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513FEF9-69D0-4F8C-A336-59491FBEDC47}" type="datetimeFigureOut">
              <a:rPr lang="en-US" dirty="0"/>
              <a:t>04/18/2016</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21DC-8981-44E6-BC8C-2BA8F673FFBB}" type="datetimeFigureOut">
              <a:rPr lang="en-US" dirty="0"/>
              <a:t>04/18/2016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B9C5D3-0140-4E75-8D7F-C0623D06DFD7}" type="datetimeFigureOut">
              <a:rPr lang="en-US" dirty="0"/>
              <a:t>04/18/2016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5666F9-5B40-48E0-8DFD-99EF944CDD22}" type="datetimeFigureOut">
              <a:rPr lang="en-US" dirty="0"/>
              <a:t>04/18/2016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A698D6B-2C72-4E21-9893-A649C6E2A47D}" type="datetimeFigureOut">
              <a:rPr lang="en-US" dirty="0"/>
              <a:t>04/18/2016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6811C9-A66C-49F0-970E-F7B68D9109A0}" type="datetimeFigureOut">
              <a:rPr lang="en-US" dirty="0"/>
              <a:t>04/18/2016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6C01AE78-96A2-4A23-B183-3B6DB4374FE7}" type="datetimeFigureOut">
              <a:rPr lang="en-US" dirty="0"/>
              <a:t>04/18/2016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AE0757-B101-4811-9189-10EB2F458E2D}" type="datetimeFigureOut">
              <a:rPr lang="en-US" dirty="0"/>
              <a:t>04/18/2016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BDC078-589F-40E3-816C-EE21D62B5BBA}" type="datetimeFigureOut">
              <a:rPr lang="en-US" dirty="0"/>
              <a:t>04/18/2016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7004436-CA73-4D53-89B4-2A5C7347BF2F}" type="datetimeFigureOut">
              <a:rPr lang="en-US" dirty="0"/>
              <a:t>04/18/2016</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effectLst>
            <a:outerShdw blurRad="228600" algn="ctr" rotWithShape="0">
              <a:prstClr val="black">
                <a:alpha val="53000"/>
              </a:prstClr>
            </a:outerShdw>
          </a:effectLst>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effectLst>
            <a:outerShdw blurRad="228600" algn="ctr" rotWithShape="0">
              <a:prstClr val="black">
                <a:alpha val="53000"/>
              </a:prstClr>
            </a:outerShdw>
          </a:effectLst>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effectLst>
            <a:outerShdw blurRad="228600" algn="ctr" rotWithShape="0">
              <a:prstClr val="black">
                <a:alpha val="53000"/>
              </a:prstClr>
            </a:outerShdw>
          </a:effectLst>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sz="8000" dirty="0" smtClean="0"/>
              <a:t>Module 10</a:t>
            </a:r>
            <a:endParaRPr lang="en-US" sz="8000" dirty="0"/>
          </a:p>
        </p:txBody>
      </p:sp>
      <p:sp>
        <p:nvSpPr>
          <p:cNvPr id="3" name="Subtitle 2"/>
          <p:cNvSpPr>
            <a:spLocks noGrp="1"/>
          </p:cNvSpPr>
          <p:nvPr>
            <p:ph type="subTitle" idx="1"/>
          </p:nvPr>
        </p:nvSpPr>
        <p:spPr>
          <a:xfrm>
            <a:off x="515155" y="4394039"/>
            <a:ext cx="6117465" cy="1916609"/>
          </a:xfrm>
        </p:spPr>
        <p:txBody>
          <a:bodyPr>
            <a:normAutofit/>
          </a:bodyPr>
          <a:lstStyle/>
          <a:p>
            <a:r>
              <a:rPr lang="en-US" sz="3600" dirty="0" smtClean="0">
                <a:solidFill>
                  <a:schemeClr val="bg1"/>
                </a:solidFill>
              </a:rPr>
              <a:t>Lesson 1A:  The Amazing Human Body </a:t>
            </a:r>
            <a:endParaRPr lang="en-US" sz="3600" dirty="0">
              <a:solidFill>
                <a:schemeClr val="bg1"/>
              </a:solidFill>
            </a:endParaRPr>
          </a:p>
        </p:txBody>
      </p:sp>
      <p:pic>
        <p:nvPicPr>
          <p:cNvPr id="4" name="Picture 3"/>
          <p:cNvPicPr>
            <a:picLocks noChangeAspect="1"/>
          </p:cNvPicPr>
          <p:nvPr/>
        </p:nvPicPr>
        <p:blipFill>
          <a:blip r:embed="rId2"/>
          <a:stretch>
            <a:fillRect/>
          </a:stretch>
        </p:blipFill>
        <p:spPr>
          <a:xfrm>
            <a:off x="6843646" y="405484"/>
            <a:ext cx="5124450" cy="5686425"/>
          </a:xfrm>
          <a:prstGeom prst="rect">
            <a:avLst/>
          </a:prstGeom>
        </p:spPr>
      </p:pic>
    </p:spTree>
    <p:extLst>
      <p:ext uri="{BB962C8B-B14F-4D97-AF65-F5344CB8AC3E}">
        <p14:creationId xmlns:p14="http://schemas.microsoft.com/office/powerpoint/2010/main" val="1461638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Module Introduction </a:t>
            </a:r>
            <a:endParaRPr lang="en-US" sz="4800" dirty="0"/>
          </a:p>
        </p:txBody>
      </p:sp>
      <p:sp>
        <p:nvSpPr>
          <p:cNvPr id="3" name="Content Placeholder 2"/>
          <p:cNvSpPr>
            <a:spLocks noGrp="1"/>
          </p:cNvSpPr>
          <p:nvPr>
            <p:ph idx="1"/>
          </p:nvPr>
        </p:nvSpPr>
        <p:spPr>
          <a:xfrm>
            <a:off x="448502" y="2269044"/>
            <a:ext cx="6518968" cy="4144636"/>
          </a:xfrm>
        </p:spPr>
        <p:txBody>
          <a:bodyPr>
            <a:normAutofit/>
          </a:bodyPr>
          <a:lstStyle/>
          <a:p>
            <a:r>
              <a:rPr lang="en-US" sz="2800" dirty="0" smtClean="0">
                <a:solidFill>
                  <a:schemeClr val="bg1"/>
                </a:solidFill>
              </a:rPr>
              <a:t>What does this depict, or show?</a:t>
            </a:r>
          </a:p>
          <a:p>
            <a:r>
              <a:rPr lang="en-US" sz="2800" dirty="0" smtClean="0"/>
              <a:t>The human body</a:t>
            </a:r>
          </a:p>
          <a:p>
            <a:r>
              <a:rPr lang="en-US" sz="2800" dirty="0" smtClean="0">
                <a:solidFill>
                  <a:schemeClr val="bg1"/>
                </a:solidFill>
              </a:rPr>
              <a:t>Is there anything you recognize on the chart?</a:t>
            </a:r>
          </a:p>
          <a:p>
            <a:r>
              <a:rPr lang="en-US" sz="2800" dirty="0" smtClean="0"/>
              <a:t>Use one sentence to tell something about it.</a:t>
            </a:r>
          </a:p>
          <a:p>
            <a:r>
              <a:rPr lang="en-US" sz="2800" dirty="0" smtClean="0">
                <a:solidFill>
                  <a:schemeClr val="bg1"/>
                </a:solidFill>
              </a:rPr>
              <a:t>You are going to learn something things about how the body works.  </a:t>
            </a:r>
          </a:p>
        </p:txBody>
      </p:sp>
      <p:pic>
        <p:nvPicPr>
          <p:cNvPr id="4" name="Picture 3"/>
          <p:cNvPicPr>
            <a:picLocks noChangeAspect="1"/>
          </p:cNvPicPr>
          <p:nvPr/>
        </p:nvPicPr>
        <p:blipFill>
          <a:blip r:embed="rId2"/>
          <a:stretch>
            <a:fillRect/>
          </a:stretch>
        </p:blipFill>
        <p:spPr>
          <a:xfrm rot="16200000">
            <a:off x="6166912" y="1061978"/>
            <a:ext cx="6804553" cy="4787490"/>
          </a:xfrm>
          <a:prstGeom prst="rect">
            <a:avLst/>
          </a:prstGeom>
        </p:spPr>
      </p:pic>
    </p:spTree>
    <p:extLst>
      <p:ext uri="{BB962C8B-B14F-4D97-AF65-F5344CB8AC3E}">
        <p14:creationId xmlns:p14="http://schemas.microsoft.com/office/powerpoint/2010/main" val="3692335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Module Introduction </a:t>
            </a:r>
            <a:endParaRPr lang="en-US" sz="4800" dirty="0"/>
          </a:p>
        </p:txBody>
      </p:sp>
      <p:sp>
        <p:nvSpPr>
          <p:cNvPr id="3" name="Content Placeholder 2"/>
          <p:cNvSpPr>
            <a:spLocks noGrp="1"/>
          </p:cNvSpPr>
          <p:nvPr>
            <p:ph idx="1"/>
          </p:nvPr>
        </p:nvSpPr>
        <p:spPr>
          <a:xfrm>
            <a:off x="680321" y="2336873"/>
            <a:ext cx="5282597" cy="3960896"/>
          </a:xfrm>
        </p:spPr>
        <p:txBody>
          <a:bodyPr>
            <a:normAutofit/>
          </a:bodyPr>
          <a:lstStyle/>
          <a:p>
            <a:r>
              <a:rPr lang="en-US" sz="2800" dirty="0">
                <a:solidFill>
                  <a:schemeClr val="bg1"/>
                </a:solidFill>
              </a:rPr>
              <a:t>Raise your hands if you like to eat.</a:t>
            </a:r>
          </a:p>
          <a:p>
            <a:r>
              <a:rPr lang="en-US" sz="2800" dirty="0"/>
              <a:t>What we eat makes a big difference to the health of our bodies.  </a:t>
            </a:r>
          </a:p>
          <a:p>
            <a:r>
              <a:rPr lang="en-US" sz="2800" dirty="0">
                <a:solidFill>
                  <a:schemeClr val="bg1"/>
                </a:solidFill>
              </a:rPr>
              <a:t>This module will focus on the best foods to eat and how the body processes those foods to keep us healthy. </a:t>
            </a:r>
          </a:p>
        </p:txBody>
      </p:sp>
      <p:pic>
        <p:nvPicPr>
          <p:cNvPr id="4" name="Picture 3"/>
          <p:cNvPicPr>
            <a:picLocks noChangeAspect="1"/>
          </p:cNvPicPr>
          <p:nvPr/>
        </p:nvPicPr>
        <p:blipFill>
          <a:blip r:embed="rId2"/>
          <a:stretch>
            <a:fillRect/>
          </a:stretch>
        </p:blipFill>
        <p:spPr>
          <a:xfrm>
            <a:off x="7283439" y="54274"/>
            <a:ext cx="4785775" cy="6803726"/>
          </a:xfrm>
          <a:prstGeom prst="rect">
            <a:avLst/>
          </a:prstGeom>
        </p:spPr>
      </p:pic>
    </p:spTree>
    <p:extLst>
      <p:ext uri="{BB962C8B-B14F-4D97-AF65-F5344CB8AC3E}">
        <p14:creationId xmlns:p14="http://schemas.microsoft.com/office/powerpoint/2010/main" val="55342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What Do We Know?  </a:t>
            </a:r>
            <a:endParaRPr lang="en-US" sz="5400" dirty="0"/>
          </a:p>
        </p:txBody>
      </p:sp>
      <p:sp>
        <p:nvSpPr>
          <p:cNvPr id="3" name="Content Placeholder 2"/>
          <p:cNvSpPr>
            <a:spLocks noGrp="1"/>
          </p:cNvSpPr>
          <p:nvPr>
            <p:ph idx="1"/>
          </p:nvPr>
        </p:nvSpPr>
        <p:spPr>
          <a:xfrm>
            <a:off x="8397025" y="2414790"/>
            <a:ext cx="3606085" cy="4307982"/>
          </a:xfrm>
        </p:spPr>
        <p:txBody>
          <a:bodyPr>
            <a:normAutofit/>
          </a:bodyPr>
          <a:lstStyle/>
          <a:p>
            <a:r>
              <a:rPr lang="en-US" sz="2800" dirty="0" smtClean="0">
                <a:solidFill>
                  <a:schemeClr val="bg1"/>
                </a:solidFill>
              </a:rPr>
              <a:t>What do you think the word healthy means?</a:t>
            </a:r>
          </a:p>
          <a:p>
            <a:r>
              <a:rPr lang="en-US" sz="2800" dirty="0" smtClean="0"/>
              <a:t>Not infected with disease; things that promote or indicate good health</a:t>
            </a:r>
          </a:p>
          <a:p>
            <a:r>
              <a:rPr lang="en-US" sz="2800" dirty="0" smtClean="0">
                <a:solidFill>
                  <a:schemeClr val="bg1"/>
                </a:solidFill>
              </a:rPr>
              <a:t>Do you know any of the different body systems?  </a:t>
            </a:r>
          </a:p>
        </p:txBody>
      </p:sp>
      <p:pic>
        <p:nvPicPr>
          <p:cNvPr id="5" name="Picture 4"/>
          <p:cNvPicPr>
            <a:picLocks noChangeAspect="1"/>
          </p:cNvPicPr>
          <p:nvPr/>
        </p:nvPicPr>
        <p:blipFill>
          <a:blip r:embed="rId2"/>
          <a:stretch>
            <a:fillRect/>
          </a:stretch>
        </p:blipFill>
        <p:spPr>
          <a:xfrm>
            <a:off x="115910" y="2061157"/>
            <a:ext cx="7972425" cy="4076700"/>
          </a:xfrm>
          <a:prstGeom prst="rect">
            <a:avLst/>
          </a:prstGeom>
        </p:spPr>
      </p:pic>
    </p:spTree>
    <p:extLst>
      <p:ext uri="{BB962C8B-B14F-4D97-AF65-F5344CB8AC3E}">
        <p14:creationId xmlns:p14="http://schemas.microsoft.com/office/powerpoint/2010/main" val="373023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What Do We Know?</a:t>
            </a:r>
            <a:endParaRPr lang="en-US" sz="5400" dirty="0"/>
          </a:p>
        </p:txBody>
      </p:sp>
      <p:sp>
        <p:nvSpPr>
          <p:cNvPr id="3" name="Content Placeholder 2"/>
          <p:cNvSpPr>
            <a:spLocks noGrp="1"/>
          </p:cNvSpPr>
          <p:nvPr>
            <p:ph idx="1"/>
          </p:nvPr>
        </p:nvSpPr>
        <p:spPr>
          <a:xfrm>
            <a:off x="8112661" y="2098049"/>
            <a:ext cx="3916207" cy="4598965"/>
          </a:xfrm>
        </p:spPr>
        <p:txBody>
          <a:bodyPr>
            <a:noAutofit/>
          </a:bodyPr>
          <a:lstStyle/>
          <a:p>
            <a:r>
              <a:rPr lang="en-US" dirty="0" smtClean="0">
                <a:solidFill>
                  <a:schemeClr val="bg1"/>
                </a:solidFill>
              </a:rPr>
              <a:t>Circulatory system – keeps blood flowing through our veins</a:t>
            </a:r>
          </a:p>
          <a:p>
            <a:r>
              <a:rPr lang="en-US" dirty="0" smtClean="0"/>
              <a:t>Nervous – communicates with the brain</a:t>
            </a:r>
          </a:p>
          <a:p>
            <a:r>
              <a:rPr lang="en-US" dirty="0" smtClean="0">
                <a:solidFill>
                  <a:schemeClr val="bg1"/>
                </a:solidFill>
              </a:rPr>
              <a:t>Digestive – keeps nutrients and gets rid of waste</a:t>
            </a:r>
          </a:p>
          <a:p>
            <a:r>
              <a:rPr lang="en-US" dirty="0" smtClean="0"/>
              <a:t>Skeletal – strong bones</a:t>
            </a:r>
          </a:p>
          <a:p>
            <a:r>
              <a:rPr lang="en-US" dirty="0" smtClean="0">
                <a:solidFill>
                  <a:schemeClr val="bg1"/>
                </a:solidFill>
              </a:rPr>
              <a:t>Muscular – allows us to move</a:t>
            </a:r>
            <a:endParaRPr lang="en-US" dirty="0">
              <a:solidFill>
                <a:schemeClr val="bg1"/>
              </a:solidFill>
            </a:endParaRPr>
          </a:p>
        </p:txBody>
      </p:sp>
      <p:pic>
        <p:nvPicPr>
          <p:cNvPr id="4" name="Picture 3"/>
          <p:cNvPicPr>
            <a:picLocks noChangeAspect="1"/>
          </p:cNvPicPr>
          <p:nvPr/>
        </p:nvPicPr>
        <p:blipFill>
          <a:blip r:embed="rId2"/>
          <a:stretch>
            <a:fillRect/>
          </a:stretch>
        </p:blipFill>
        <p:spPr>
          <a:xfrm>
            <a:off x="138402" y="2098049"/>
            <a:ext cx="7974259" cy="4078577"/>
          </a:xfrm>
          <a:prstGeom prst="rect">
            <a:avLst/>
          </a:prstGeom>
        </p:spPr>
      </p:pic>
    </p:spTree>
    <p:extLst>
      <p:ext uri="{BB962C8B-B14F-4D97-AF65-F5344CB8AC3E}">
        <p14:creationId xmlns:p14="http://schemas.microsoft.com/office/powerpoint/2010/main" val="857906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Purpose for Listening </a:t>
            </a:r>
            <a:endParaRPr lang="en-US" sz="4800" dirty="0"/>
          </a:p>
        </p:txBody>
      </p:sp>
      <p:sp>
        <p:nvSpPr>
          <p:cNvPr id="3" name="Content Placeholder 2"/>
          <p:cNvSpPr>
            <a:spLocks noGrp="1"/>
          </p:cNvSpPr>
          <p:nvPr>
            <p:ph idx="1"/>
          </p:nvPr>
        </p:nvSpPr>
        <p:spPr>
          <a:xfrm>
            <a:off x="680321" y="2336872"/>
            <a:ext cx="9613861" cy="4128321"/>
          </a:xfrm>
        </p:spPr>
        <p:txBody>
          <a:bodyPr>
            <a:noAutofit/>
          </a:bodyPr>
          <a:lstStyle/>
          <a:p>
            <a:r>
              <a:rPr lang="en-US" sz="4000" dirty="0" smtClean="0">
                <a:solidFill>
                  <a:schemeClr val="bg1"/>
                </a:solidFill>
              </a:rPr>
              <a:t>We are going to review the functions of these body systems today and learn ways they can help to make sure that our body systems run smoothly.  Listen carefully to find out why the human body is sometimes called the human machine.  </a:t>
            </a:r>
          </a:p>
        </p:txBody>
      </p:sp>
    </p:spTree>
    <p:extLst>
      <p:ext uri="{BB962C8B-B14F-4D97-AF65-F5344CB8AC3E}">
        <p14:creationId xmlns:p14="http://schemas.microsoft.com/office/powerpoint/2010/main" val="385795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6A9C41"/>
      </a:dk2>
      <a:lt2>
        <a:srgbClr val="E7E6E6"/>
      </a:lt2>
      <a:accent1>
        <a:srgbClr val="A7D535"/>
      </a:accent1>
      <a:accent2>
        <a:srgbClr val="EACA4F"/>
      </a:accent2>
      <a:accent3>
        <a:srgbClr val="FD9850"/>
      </a:accent3>
      <a:accent4>
        <a:srgbClr val="F46442"/>
      </a:accent4>
      <a:accent5>
        <a:srgbClr val="54D289"/>
      </a:accent5>
      <a:accent6>
        <a:srgbClr val="6AD8CB"/>
      </a:accent6>
      <a:hlink>
        <a:srgbClr val="CAFB50"/>
      </a:hlink>
      <a:folHlink>
        <a:srgbClr val="DEFF8B"/>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38000"/>
              </a:schemeClr>
            </a:gs>
            <a:gs pos="50000">
              <a:schemeClr val="phClr">
                <a:shade val="100000"/>
                <a:hueMod val="100000"/>
                <a:satMod val="110000"/>
                <a:lumMod val="130000"/>
              </a:schemeClr>
            </a:gs>
            <a:gs pos="100000">
              <a:schemeClr val="phClr">
                <a:shade val="78000"/>
                <a:hueMod val="106000"/>
                <a:satMod val="120000"/>
                <a:lumMod val="7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B587E4A9-1405-4B4F-8BC3-512EE08D2EBF}"/>
    </a:ext>
  </a:extLst>
</a:theme>
</file>

<file path=docProps/app.xml><?xml version="1.0" encoding="utf-8"?>
<Properties xmlns="http://schemas.openxmlformats.org/officeDocument/2006/extended-properties" xmlns:vt="http://schemas.openxmlformats.org/officeDocument/2006/docPropsVTypes">
  <Template>TM04033917[[fn=Berlin]]</Template>
  <TotalTime>857</TotalTime>
  <Words>222</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Trebuchet MS</vt:lpstr>
      <vt:lpstr>Berlin</vt:lpstr>
      <vt:lpstr>Module 10</vt:lpstr>
      <vt:lpstr>Module Introduction </vt:lpstr>
      <vt:lpstr>Module Introduction </vt:lpstr>
      <vt:lpstr>What Do We Know?  </vt:lpstr>
      <vt:lpstr>What Do We Know?</vt:lpstr>
      <vt:lpstr>Purpose for Listening </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10</dc:title>
  <dc:creator>Edwards, April J.</dc:creator>
  <cp:lastModifiedBy>Edwards, April J.</cp:lastModifiedBy>
  <cp:revision>3</cp:revision>
  <dcterms:created xsi:type="dcterms:W3CDTF">2016-04-18T21:37:23Z</dcterms:created>
  <dcterms:modified xsi:type="dcterms:W3CDTF">2016-04-19T11:55:21Z</dcterms:modified>
</cp:coreProperties>
</file>